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4"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50"/>
    <p:restoredTop sz="94697"/>
  </p:normalViewPr>
  <p:slideViewPr>
    <p:cSldViewPr snapToGrid="0" snapToObjects="1">
      <p:cViewPr varScale="1">
        <p:scale>
          <a:sx n="84" d="100"/>
          <a:sy n="84" d="100"/>
        </p:scale>
        <p:origin x="13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5/16/20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5/16/20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5/16/20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4ECB8-7DA5-804F-99AF-7961961A4481}"/>
              </a:ext>
            </a:extLst>
          </p:cNvPr>
          <p:cNvSpPr>
            <a:spLocks noGrp="1"/>
          </p:cNvSpPr>
          <p:nvPr>
            <p:ph type="ctrTitle"/>
          </p:nvPr>
        </p:nvSpPr>
        <p:spPr/>
        <p:txBody>
          <a:bodyPr/>
          <a:lstStyle/>
          <a:p>
            <a:r>
              <a:rPr lang="en-US" dirty="0"/>
              <a:t>Philly’s housing price analysis</a:t>
            </a:r>
          </a:p>
        </p:txBody>
      </p:sp>
      <p:sp>
        <p:nvSpPr>
          <p:cNvPr id="3" name="Subtitle 2">
            <a:extLst>
              <a:ext uri="{FF2B5EF4-FFF2-40B4-BE49-F238E27FC236}">
                <a16:creationId xmlns:a16="http://schemas.microsoft.com/office/drawing/2014/main" id="{357EC15B-EE0A-4B4A-8E11-80096D4B019A}"/>
              </a:ext>
            </a:extLst>
          </p:cNvPr>
          <p:cNvSpPr>
            <a:spLocks noGrp="1"/>
          </p:cNvSpPr>
          <p:nvPr>
            <p:ph type="subTitle" idx="1"/>
          </p:nvPr>
        </p:nvSpPr>
        <p:spPr/>
        <p:txBody>
          <a:bodyPr/>
          <a:lstStyle/>
          <a:p>
            <a:r>
              <a:rPr lang="en-US" dirty="0"/>
              <a:t>By using k mean clustering method</a:t>
            </a:r>
          </a:p>
        </p:txBody>
      </p:sp>
    </p:spTree>
    <p:extLst>
      <p:ext uri="{BB962C8B-B14F-4D97-AF65-F5344CB8AC3E}">
        <p14:creationId xmlns:p14="http://schemas.microsoft.com/office/powerpoint/2010/main" val="2268265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64D5A-6901-1E4F-B195-B2EAC64DA74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CBDF18D-901D-8C49-B333-A8F9B8C9C369}"/>
              </a:ext>
            </a:extLst>
          </p:cNvPr>
          <p:cNvSpPr>
            <a:spLocks noGrp="1"/>
          </p:cNvSpPr>
          <p:nvPr>
            <p:ph idx="1"/>
          </p:nvPr>
        </p:nvSpPr>
        <p:spPr/>
        <p:txBody>
          <a:bodyPr/>
          <a:lstStyle/>
          <a:p>
            <a:pPr algn="just"/>
            <a:r>
              <a:rPr lang="en-US" dirty="0"/>
              <a:t>Based on my analysis, Philadelphia’s Housing Price is certainly decided by different category venues. However, housing price depends on different factors not only venues’ category. Real estate investors could be made investment decision rely on my preliminary analysis. </a:t>
            </a:r>
          </a:p>
          <a:p>
            <a:endParaRPr lang="en-US" dirty="0"/>
          </a:p>
        </p:txBody>
      </p:sp>
    </p:spTree>
    <p:extLst>
      <p:ext uri="{BB962C8B-B14F-4D97-AF65-F5344CB8AC3E}">
        <p14:creationId xmlns:p14="http://schemas.microsoft.com/office/powerpoint/2010/main" val="1363056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C48E0-C6C1-AF42-B59D-D177CB567AB8}"/>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4C1D1AE-B098-C14D-AE5B-1E8997F65B37}"/>
              </a:ext>
            </a:extLst>
          </p:cNvPr>
          <p:cNvSpPr>
            <a:spLocks noGrp="1"/>
          </p:cNvSpPr>
          <p:nvPr>
            <p:ph idx="1"/>
          </p:nvPr>
        </p:nvSpPr>
        <p:spPr/>
        <p:txBody>
          <a:bodyPr/>
          <a:lstStyle/>
          <a:p>
            <a:r>
              <a:rPr lang="en-US" dirty="0"/>
              <a:t>Philadelphia is one of the most oldest cities in the United States. It locates on the east coast. However, its housing price is not as high as other major cities such as New York, Boston, and Washington DC. Also, not only is the Philadelphia real estate market affordable, but it offers advantageous entry point to the market. That's because it's one of the few most populous cities that has an affordable investment property price. Therefore, it always attracts real estate investors attention. In this project, I am trying to use venues data to analyze Philadelphia’s housing market.</a:t>
            </a:r>
          </a:p>
          <a:p>
            <a:endParaRPr lang="en-US" dirty="0"/>
          </a:p>
        </p:txBody>
      </p:sp>
    </p:spTree>
    <p:extLst>
      <p:ext uri="{BB962C8B-B14F-4D97-AF65-F5344CB8AC3E}">
        <p14:creationId xmlns:p14="http://schemas.microsoft.com/office/powerpoint/2010/main" val="2104731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BE05-3A96-2F44-AD96-39310853E264}"/>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62FB14EE-A812-534A-BF34-912FDF07E1E0}"/>
              </a:ext>
            </a:extLst>
          </p:cNvPr>
          <p:cNvSpPr>
            <a:spLocks noGrp="1"/>
          </p:cNvSpPr>
          <p:nvPr>
            <p:ph idx="1"/>
          </p:nvPr>
        </p:nvSpPr>
        <p:spPr/>
        <p:txBody>
          <a:bodyPr/>
          <a:lstStyle/>
          <a:p>
            <a:r>
              <a:rPr lang="en-US" dirty="0"/>
              <a:t>1. The list of neighborhood in Philadelphia from Wiki. </a:t>
            </a:r>
          </a:p>
          <a:p>
            <a:r>
              <a:rPr lang="en-US" dirty="0"/>
              <a:t>2. Foursquare API to get the most common venues of given Neighborhood in Philadelphia. </a:t>
            </a:r>
          </a:p>
          <a:p>
            <a:r>
              <a:rPr lang="en-US" dirty="0"/>
              <a:t>3. The average housing price per square foot of each neighborhood.</a:t>
            </a:r>
          </a:p>
          <a:p>
            <a:pPr marL="0" indent="0">
              <a:buNone/>
            </a:pPr>
            <a:r>
              <a:rPr lang="en-US" b="1" dirty="0"/>
              <a:t> </a:t>
            </a:r>
            <a:endParaRPr lang="en-US" dirty="0"/>
          </a:p>
          <a:p>
            <a:endParaRPr lang="en-US" dirty="0"/>
          </a:p>
        </p:txBody>
      </p:sp>
    </p:spTree>
    <p:extLst>
      <p:ext uri="{BB962C8B-B14F-4D97-AF65-F5344CB8AC3E}">
        <p14:creationId xmlns:p14="http://schemas.microsoft.com/office/powerpoint/2010/main" val="3418873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19C49-130F-DA43-AF32-A23F226797B7}"/>
              </a:ext>
            </a:extLst>
          </p:cNvPr>
          <p:cNvSpPr>
            <a:spLocks noGrp="1"/>
          </p:cNvSpPr>
          <p:nvPr>
            <p:ph type="title"/>
          </p:nvPr>
        </p:nvSpPr>
        <p:spPr/>
        <p:txBody>
          <a:bodyPr/>
          <a:lstStyle/>
          <a:p>
            <a:r>
              <a:rPr lang="en-US" dirty="0"/>
              <a:t>Map</a:t>
            </a:r>
          </a:p>
        </p:txBody>
      </p:sp>
      <p:sp>
        <p:nvSpPr>
          <p:cNvPr id="3" name="Content Placeholder 2">
            <a:extLst>
              <a:ext uri="{FF2B5EF4-FFF2-40B4-BE49-F238E27FC236}">
                <a16:creationId xmlns:a16="http://schemas.microsoft.com/office/drawing/2014/main" id="{19C3D883-2EAF-0F42-B481-30F324AD4A67}"/>
              </a:ext>
            </a:extLst>
          </p:cNvPr>
          <p:cNvSpPr>
            <a:spLocks noGrp="1"/>
          </p:cNvSpPr>
          <p:nvPr>
            <p:ph idx="1"/>
          </p:nvPr>
        </p:nvSpPr>
        <p:spPr/>
        <p:txBody>
          <a:bodyPr/>
          <a:lstStyle/>
          <a:p>
            <a:r>
              <a:rPr lang="en-US" dirty="0"/>
              <a:t>I used folium to visualize geographic details of Philadelphia and its neighborhood, and I create a map of Philadelphia with neighborhoods superimposed on top. </a:t>
            </a:r>
          </a:p>
          <a:p>
            <a:endParaRPr lang="en-US" dirty="0"/>
          </a:p>
          <a:p>
            <a:endParaRPr lang="en-US" dirty="0"/>
          </a:p>
        </p:txBody>
      </p:sp>
      <p:pic>
        <p:nvPicPr>
          <p:cNvPr id="4" name="Picture 3">
            <a:extLst>
              <a:ext uri="{FF2B5EF4-FFF2-40B4-BE49-F238E27FC236}">
                <a16:creationId xmlns:a16="http://schemas.microsoft.com/office/drawing/2014/main" id="{90692D49-017B-7846-BB7F-0AE4CA94E016}"/>
              </a:ext>
            </a:extLst>
          </p:cNvPr>
          <p:cNvPicPr/>
          <p:nvPr/>
        </p:nvPicPr>
        <p:blipFill>
          <a:blip r:embed="rId2"/>
          <a:stretch>
            <a:fillRect/>
          </a:stretch>
        </p:blipFill>
        <p:spPr>
          <a:xfrm>
            <a:off x="3171190" y="2814002"/>
            <a:ext cx="7466330" cy="3333115"/>
          </a:xfrm>
          <a:prstGeom prst="rect">
            <a:avLst/>
          </a:prstGeom>
        </p:spPr>
      </p:pic>
    </p:spTree>
    <p:extLst>
      <p:ext uri="{BB962C8B-B14F-4D97-AF65-F5344CB8AC3E}">
        <p14:creationId xmlns:p14="http://schemas.microsoft.com/office/powerpoint/2010/main" val="921591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15476-E087-7249-8F4C-D038ED78B8A8}"/>
              </a:ext>
            </a:extLst>
          </p:cNvPr>
          <p:cNvSpPr>
            <a:spLocks noGrp="1"/>
          </p:cNvSpPr>
          <p:nvPr>
            <p:ph type="title"/>
          </p:nvPr>
        </p:nvSpPr>
        <p:spPr/>
        <p:txBody>
          <a:bodyPr/>
          <a:lstStyle/>
          <a:p>
            <a:r>
              <a:rPr lang="en-US" dirty="0"/>
              <a:t>Result</a:t>
            </a:r>
          </a:p>
        </p:txBody>
      </p:sp>
      <p:pic>
        <p:nvPicPr>
          <p:cNvPr id="4" name="Content Placeholder 3">
            <a:extLst>
              <a:ext uri="{FF2B5EF4-FFF2-40B4-BE49-F238E27FC236}">
                <a16:creationId xmlns:a16="http://schemas.microsoft.com/office/drawing/2014/main" id="{BDD5CCE0-8A42-A64D-A6AB-62D9753A9834}"/>
              </a:ext>
            </a:extLst>
          </p:cNvPr>
          <p:cNvPicPr>
            <a:picLocks noGrp="1"/>
          </p:cNvPicPr>
          <p:nvPr>
            <p:ph idx="1"/>
          </p:nvPr>
        </p:nvPicPr>
        <p:blipFill>
          <a:blip r:embed="rId2"/>
          <a:stretch>
            <a:fillRect/>
          </a:stretch>
        </p:blipFill>
        <p:spPr>
          <a:xfrm>
            <a:off x="1451579" y="1853754"/>
            <a:ext cx="5375670" cy="3612009"/>
          </a:xfrm>
          <a:prstGeom prst="rect">
            <a:avLst/>
          </a:prstGeom>
        </p:spPr>
      </p:pic>
      <p:sp>
        <p:nvSpPr>
          <p:cNvPr id="5" name="TextBox 4">
            <a:extLst>
              <a:ext uri="{FF2B5EF4-FFF2-40B4-BE49-F238E27FC236}">
                <a16:creationId xmlns:a16="http://schemas.microsoft.com/office/drawing/2014/main" id="{D1680A99-6B68-FB47-A5E6-3CB3B33544B8}"/>
              </a:ext>
            </a:extLst>
          </p:cNvPr>
          <p:cNvSpPr txBox="1"/>
          <p:nvPr/>
        </p:nvSpPr>
        <p:spPr>
          <a:xfrm>
            <a:off x="6979920" y="1853754"/>
            <a:ext cx="3962400"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Cluster0: low price area $187.4/sq. foot; </a:t>
            </a:r>
          </a:p>
          <a:p>
            <a:pPr marL="285750" indent="-285750">
              <a:buFont typeface="Arial" panose="020B0604020202020204" pitchFamily="34" charset="0"/>
              <a:buChar char="•"/>
            </a:pPr>
            <a:r>
              <a:rPr lang="en-US" sz="2400" dirty="0"/>
              <a:t>Cluster3: middle low price area $221.7/sq. foot; </a:t>
            </a:r>
          </a:p>
          <a:p>
            <a:pPr marL="285750" indent="-285750">
              <a:buFont typeface="Arial" panose="020B0604020202020204" pitchFamily="34" charset="0"/>
              <a:buChar char="•"/>
            </a:pPr>
            <a:r>
              <a:rPr lang="en-US" sz="2400" dirty="0"/>
              <a:t>Cluster 2: middle high price area: $393;</a:t>
            </a:r>
          </a:p>
          <a:p>
            <a:pPr marL="285750" indent="-285750">
              <a:buFont typeface="Arial" panose="020B0604020202020204" pitchFamily="34" charset="0"/>
              <a:buChar char="•"/>
            </a:pPr>
            <a:r>
              <a:rPr lang="en-US" sz="2400" dirty="0"/>
              <a:t>Cluster 1: High price area: $718;</a:t>
            </a:r>
          </a:p>
        </p:txBody>
      </p:sp>
    </p:spTree>
    <p:extLst>
      <p:ext uri="{BB962C8B-B14F-4D97-AF65-F5344CB8AC3E}">
        <p14:creationId xmlns:p14="http://schemas.microsoft.com/office/powerpoint/2010/main" val="1250038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3E312-B78B-CC4A-AB2D-7E9948FDDACD}"/>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D9826C94-3985-1E40-81C5-A8D91B1B8773}"/>
              </a:ext>
            </a:extLst>
          </p:cNvPr>
          <p:cNvSpPr>
            <a:spLocks noGrp="1"/>
          </p:cNvSpPr>
          <p:nvPr>
            <p:ph idx="1"/>
          </p:nvPr>
        </p:nvSpPr>
        <p:spPr/>
        <p:txBody>
          <a:bodyPr/>
          <a:lstStyle/>
          <a:p>
            <a:r>
              <a:rPr lang="en-US" dirty="0"/>
              <a:t>Cluster 0 is low price area. The most common venue is Pizza Place, Bar and Coffee shop.</a:t>
            </a:r>
          </a:p>
          <a:p>
            <a:endParaRPr lang="en-US" dirty="0"/>
          </a:p>
        </p:txBody>
      </p:sp>
      <p:pic>
        <p:nvPicPr>
          <p:cNvPr id="4" name="Picture 3">
            <a:extLst>
              <a:ext uri="{FF2B5EF4-FFF2-40B4-BE49-F238E27FC236}">
                <a16:creationId xmlns:a16="http://schemas.microsoft.com/office/drawing/2014/main" id="{4F5317F0-CEC8-9243-906B-0975085D856D}"/>
              </a:ext>
            </a:extLst>
          </p:cNvPr>
          <p:cNvPicPr/>
          <p:nvPr/>
        </p:nvPicPr>
        <p:blipFill>
          <a:blip r:embed="rId2"/>
          <a:stretch>
            <a:fillRect/>
          </a:stretch>
        </p:blipFill>
        <p:spPr>
          <a:xfrm>
            <a:off x="1630680" y="2447606"/>
            <a:ext cx="9799320" cy="3648393"/>
          </a:xfrm>
          <a:prstGeom prst="rect">
            <a:avLst/>
          </a:prstGeom>
        </p:spPr>
      </p:pic>
    </p:spTree>
    <p:extLst>
      <p:ext uri="{BB962C8B-B14F-4D97-AF65-F5344CB8AC3E}">
        <p14:creationId xmlns:p14="http://schemas.microsoft.com/office/powerpoint/2010/main" val="3830322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261C1-4521-F949-8B04-B3B191B30B69}"/>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87028480-A5C6-5E46-96AA-7E1B6A805572}"/>
              </a:ext>
            </a:extLst>
          </p:cNvPr>
          <p:cNvSpPr>
            <a:spLocks noGrp="1"/>
          </p:cNvSpPr>
          <p:nvPr>
            <p:ph idx="1"/>
          </p:nvPr>
        </p:nvSpPr>
        <p:spPr/>
        <p:txBody>
          <a:bodyPr/>
          <a:lstStyle/>
          <a:p>
            <a:pPr lvl="0"/>
            <a:r>
              <a:rPr lang="en-US" dirty="0"/>
              <a:t>Cluster 1 is high price area which is $718/sq. foot. The first two most common area is Vietnamese restaurant.</a:t>
            </a:r>
          </a:p>
          <a:p>
            <a:endParaRPr lang="en-US" dirty="0"/>
          </a:p>
        </p:txBody>
      </p:sp>
      <p:pic>
        <p:nvPicPr>
          <p:cNvPr id="4" name="Picture 3">
            <a:extLst>
              <a:ext uri="{FF2B5EF4-FFF2-40B4-BE49-F238E27FC236}">
                <a16:creationId xmlns:a16="http://schemas.microsoft.com/office/drawing/2014/main" id="{D6064184-715D-2942-8760-4DC1762224DB}"/>
              </a:ext>
            </a:extLst>
          </p:cNvPr>
          <p:cNvPicPr/>
          <p:nvPr/>
        </p:nvPicPr>
        <p:blipFill>
          <a:blip r:embed="rId2"/>
          <a:stretch>
            <a:fillRect/>
          </a:stretch>
        </p:blipFill>
        <p:spPr>
          <a:xfrm>
            <a:off x="1630680" y="2947986"/>
            <a:ext cx="9570720" cy="2980373"/>
          </a:xfrm>
          <a:prstGeom prst="rect">
            <a:avLst/>
          </a:prstGeom>
        </p:spPr>
      </p:pic>
    </p:spTree>
    <p:extLst>
      <p:ext uri="{BB962C8B-B14F-4D97-AF65-F5344CB8AC3E}">
        <p14:creationId xmlns:p14="http://schemas.microsoft.com/office/powerpoint/2010/main" val="3738677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725DA-03F1-3645-AA87-0DF7A0C92F6A}"/>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E7063489-70F9-CC4E-884E-3D19236E6BAD}"/>
              </a:ext>
            </a:extLst>
          </p:cNvPr>
          <p:cNvSpPr>
            <a:spLocks noGrp="1"/>
          </p:cNvSpPr>
          <p:nvPr>
            <p:ph idx="1"/>
          </p:nvPr>
        </p:nvSpPr>
        <p:spPr/>
        <p:txBody>
          <a:bodyPr/>
          <a:lstStyle/>
          <a:p>
            <a:r>
              <a:rPr lang="en-US" dirty="0"/>
              <a:t>Cluster 2 is middle high price area. Hotel and Coffee shop rank the first two. </a:t>
            </a:r>
          </a:p>
        </p:txBody>
      </p:sp>
      <p:pic>
        <p:nvPicPr>
          <p:cNvPr id="4" name="Picture 3">
            <a:extLst>
              <a:ext uri="{FF2B5EF4-FFF2-40B4-BE49-F238E27FC236}">
                <a16:creationId xmlns:a16="http://schemas.microsoft.com/office/drawing/2014/main" id="{E80B3C9B-DCCC-8A4F-9B19-3F58A27120D7}"/>
              </a:ext>
            </a:extLst>
          </p:cNvPr>
          <p:cNvPicPr/>
          <p:nvPr/>
        </p:nvPicPr>
        <p:blipFill>
          <a:blip r:embed="rId2"/>
          <a:stretch>
            <a:fillRect/>
          </a:stretch>
        </p:blipFill>
        <p:spPr>
          <a:xfrm>
            <a:off x="1569720" y="2423160"/>
            <a:ext cx="9485134" cy="3688079"/>
          </a:xfrm>
          <a:prstGeom prst="rect">
            <a:avLst/>
          </a:prstGeom>
        </p:spPr>
      </p:pic>
    </p:spTree>
    <p:extLst>
      <p:ext uri="{BB962C8B-B14F-4D97-AF65-F5344CB8AC3E}">
        <p14:creationId xmlns:p14="http://schemas.microsoft.com/office/powerpoint/2010/main" val="2786988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D4CC4-B0FA-9749-A153-1DC7FDBF6504}"/>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20D3EF00-2EE7-8A4C-810F-1995C4D72429}"/>
              </a:ext>
            </a:extLst>
          </p:cNvPr>
          <p:cNvSpPr>
            <a:spLocks noGrp="1"/>
          </p:cNvSpPr>
          <p:nvPr>
            <p:ph idx="1"/>
          </p:nvPr>
        </p:nvSpPr>
        <p:spPr/>
        <p:txBody>
          <a:bodyPr/>
          <a:lstStyle/>
          <a:p>
            <a:r>
              <a:rPr lang="en-US" dirty="0"/>
              <a:t>Cluster 3 is middle low price area. American Restaurant and Korean Restaurant are the most popular venues. </a:t>
            </a:r>
          </a:p>
          <a:p>
            <a:endParaRPr lang="en-US" dirty="0"/>
          </a:p>
        </p:txBody>
      </p:sp>
      <p:pic>
        <p:nvPicPr>
          <p:cNvPr id="4" name="Picture 3">
            <a:extLst>
              <a:ext uri="{FF2B5EF4-FFF2-40B4-BE49-F238E27FC236}">
                <a16:creationId xmlns:a16="http://schemas.microsoft.com/office/drawing/2014/main" id="{CDF07649-FB01-444D-B171-1815AA6B6EBE}"/>
              </a:ext>
            </a:extLst>
          </p:cNvPr>
          <p:cNvPicPr/>
          <p:nvPr/>
        </p:nvPicPr>
        <p:blipFill>
          <a:blip r:embed="rId2"/>
          <a:stretch>
            <a:fillRect/>
          </a:stretch>
        </p:blipFill>
        <p:spPr>
          <a:xfrm>
            <a:off x="1752600" y="2775584"/>
            <a:ext cx="9302254" cy="3335656"/>
          </a:xfrm>
          <a:prstGeom prst="rect">
            <a:avLst/>
          </a:prstGeom>
        </p:spPr>
      </p:pic>
    </p:spTree>
    <p:extLst>
      <p:ext uri="{BB962C8B-B14F-4D97-AF65-F5344CB8AC3E}">
        <p14:creationId xmlns:p14="http://schemas.microsoft.com/office/powerpoint/2010/main" val="10912192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13</TotalTime>
  <Words>368</Words>
  <Application>Microsoft Macintosh PowerPoint</Application>
  <PresentationFormat>Widescreen</PresentationFormat>
  <Paragraphs>26</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Gallery</vt:lpstr>
      <vt:lpstr>Philly’s housing price analysis</vt:lpstr>
      <vt:lpstr>Introduction</vt:lpstr>
      <vt:lpstr>Data description</vt:lpstr>
      <vt:lpstr>Map</vt:lpstr>
      <vt:lpstr>Result</vt:lpstr>
      <vt:lpstr>Analysis</vt:lpstr>
      <vt:lpstr>Analysis</vt:lpstr>
      <vt:lpstr>ANALYSIS</vt:lpstr>
      <vt:lpstr>ANALYSIS</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Philly’s housing price analysis</dc:title>
  <dc:creator>戴一平</dc:creator>
  <cp:lastModifiedBy>戴一平</cp:lastModifiedBy>
  <cp:revision>2</cp:revision>
  <dcterms:created xsi:type="dcterms:W3CDTF">2020-05-16T21:07:33Z</dcterms:created>
  <dcterms:modified xsi:type="dcterms:W3CDTF">2020-05-16T21:20:47Z</dcterms:modified>
</cp:coreProperties>
</file>

<file path=docProps/thumbnail.jpeg>
</file>